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315" r:id="rId6"/>
    <p:sldId id="316" r:id="rId7"/>
    <p:sldId id="310" r:id="rId8"/>
    <p:sldId id="311" r:id="rId9"/>
    <p:sldId id="317" r:id="rId10"/>
    <p:sldId id="319" r:id="rId11"/>
    <p:sldId id="318" r:id="rId12"/>
    <p:sldId id="320" r:id="rId13"/>
    <p:sldId id="321" r:id="rId14"/>
    <p:sldId id="312" r:id="rId15"/>
    <p:sldId id="31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4" autoAdjust="0"/>
    <p:restoredTop sz="94619" autoAdjust="0"/>
  </p:normalViewPr>
  <p:slideViewPr>
    <p:cSldViewPr snapToGrid="0">
      <p:cViewPr>
        <p:scale>
          <a:sx n="47" d="100"/>
          <a:sy n="47" d="100"/>
        </p:scale>
        <p:origin x="766" y="5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4300" dirty="0"/>
              <a:t>Missing the Bus:</a:t>
            </a:r>
            <a:br>
              <a:rPr lang="en-US" sz="4300" dirty="0"/>
            </a:br>
            <a:br>
              <a:rPr lang="en-US" sz="3300" dirty="0"/>
            </a:br>
            <a:r>
              <a:rPr lang="en-US" sz="3300" dirty="0"/>
              <a:t>A real-time analysis of bus cancellations and early arrivals on SEPTA’s bus network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C2D8F-56D2-4ADF-B439-0E09E7C37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899" y="4672739"/>
            <a:ext cx="6269347" cy="1021498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Mid-point presentation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Will Friedrichs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2F113E-9881-4E37-8CD8-E8015DB3E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E34BD0-0450-46AD-B310-5B949EF1093A}"/>
              </a:ext>
            </a:extLst>
          </p:cNvPr>
          <p:cNvSpPr/>
          <p:nvPr/>
        </p:nvSpPr>
        <p:spPr>
          <a:xfrm>
            <a:off x="0" y="0"/>
            <a:ext cx="12192000" cy="640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Map&#10;&#10;Description automatically generated">
            <a:extLst>
              <a:ext uri="{FF2B5EF4-FFF2-40B4-BE49-F238E27FC236}">
                <a16:creationId xmlns:a16="http://schemas.microsoft.com/office/drawing/2014/main" id="{C92B9F6C-1A47-428C-9292-45F6E210A5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79"/>
          <a:stretch/>
        </p:blipFill>
        <p:spPr>
          <a:xfrm>
            <a:off x="2664696" y="1143310"/>
            <a:ext cx="5860359" cy="5060122"/>
          </a:xfrm>
          <a:prstGeom prst="rect">
            <a:avLst/>
          </a:prstGeom>
        </p:spPr>
      </p:pic>
      <p:pic>
        <p:nvPicPr>
          <p:cNvPr id="13" name="Picture 12" descr="Map&#10;&#10;Description automatically generated">
            <a:extLst>
              <a:ext uri="{FF2B5EF4-FFF2-40B4-BE49-F238E27FC236}">
                <a16:creationId xmlns:a16="http://schemas.microsoft.com/office/drawing/2014/main" id="{1FABD41A-4A96-40FD-B9D3-E4E02CDFC1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0" t="74429" r="80927" b="14488"/>
          <a:stretch/>
        </p:blipFill>
        <p:spPr>
          <a:xfrm>
            <a:off x="8365951" y="2080386"/>
            <a:ext cx="917357" cy="13530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8276238-11A0-4BC5-8FA9-43D83D281DC4}"/>
              </a:ext>
            </a:extLst>
          </p:cNvPr>
          <p:cNvSpPr txBox="1"/>
          <p:nvPr/>
        </p:nvSpPr>
        <p:spPr>
          <a:xfrm>
            <a:off x="8427487" y="1758905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 Route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03CB316-F3A4-4E67-BF11-4E4324FCBB5A}"/>
              </a:ext>
            </a:extLst>
          </p:cNvPr>
          <p:cNvSpPr txBox="1">
            <a:spLocks/>
          </p:cNvSpPr>
          <p:nvPr/>
        </p:nvSpPr>
        <p:spPr>
          <a:xfrm>
            <a:off x="1249680" y="439004"/>
            <a:ext cx="10058400" cy="923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Previous Tests: Example 2</a:t>
            </a:r>
          </a:p>
        </p:txBody>
      </p:sp>
    </p:spTree>
    <p:extLst>
      <p:ext uri="{BB962C8B-B14F-4D97-AF65-F5344CB8AC3E}">
        <p14:creationId xmlns:p14="http://schemas.microsoft.com/office/powerpoint/2010/main" val="3591052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A33EA-39C2-4AFA-885D-861E94531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0E1FF34-B628-49DF-959D-051669F5C919}"/>
              </a:ext>
            </a:extLst>
          </p:cNvPr>
          <p:cNvSpPr txBox="1">
            <a:spLocks/>
          </p:cNvSpPr>
          <p:nvPr/>
        </p:nvSpPr>
        <p:spPr>
          <a:xfrm>
            <a:off x="1097280" y="2108201"/>
            <a:ext cx="9801777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dirty="0"/>
              <a:t>Analyzing the regularity of cancellations and buses 5+ minutes early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Stop by stop rather than trip by trip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Lateness varies across a trip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Sometimes a trip is cancelled partway through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Instances of late and cancelled buses versus number of trips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Highlighting low frequency routes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Patterns across time of day,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Ridership data, car ownership, income, demographic info</a:t>
            </a:r>
          </a:p>
        </p:txBody>
      </p:sp>
    </p:spTree>
    <p:extLst>
      <p:ext uri="{BB962C8B-B14F-4D97-AF65-F5344CB8AC3E}">
        <p14:creationId xmlns:p14="http://schemas.microsoft.com/office/powerpoint/2010/main" val="2065654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BAD41-9827-4825-8E97-2B844522F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40036"/>
            <a:ext cx="10058400" cy="145075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2052" name="Picture 4" descr="Sweet Stories of Your Favorite SEPTA Operators | SEPTA">
            <a:extLst>
              <a:ext uri="{FF2B5EF4-FFF2-40B4-BE49-F238E27FC236}">
                <a16:creationId xmlns:a16="http://schemas.microsoft.com/office/drawing/2014/main" id="{35B8240B-6CA4-4072-9EAB-5FE39469D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4000" r="99143">
                        <a14:foregroundMark x1="4000" y1="55500" x2="22286" y2="55500"/>
                        <a14:foregroundMark x1="5429" y1="78167" x2="5429" y2="78167"/>
                        <a14:foregroundMark x1="94286" y1="61667" x2="94286" y2="62833"/>
                        <a14:foregroundMark x1="99143" y1="50000" x2="99143" y2="50000"/>
                        <a14:foregroundMark x1="22286" y1="51500" x2="46714" y2="57167"/>
                        <a14:foregroundMark x1="90857" y1="27833" x2="90857" y2="27833"/>
                        <a14:foregroundMark x1="87143" y1="25000" x2="90143" y2="25500"/>
                        <a14:foregroundMark x1="79143" y1="78333" x2="79143" y2="78333"/>
                        <a14:foregroundMark x1="76714" y1="77500" x2="76714" y2="77500"/>
                        <a14:foregroundMark x1="78857" y1="77833" x2="78857" y2="77833"/>
                        <a14:foregroundMark x1="29714" y1="79500" x2="29714" y2="79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7668" y="1517290"/>
            <a:ext cx="5956663" cy="5105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441970-F584-426B-A1BA-97942AF3E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2"/>
            <a:ext cx="5495249" cy="39238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i="1" dirty="0"/>
              <a:t>Questions?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119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972F7-8EC1-44CA-A456-0D7CA0E6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77A6E-595B-4E7E-A2E4-29115DF09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108201"/>
            <a:ext cx="8371185" cy="376089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Why cancellations and early buses specifically?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Personal experience – missing the bus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Prevalent Google Maps use, finding the “Cancelation Gap”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Lack of accessible cumulative						   data on these issues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EDEDB98-2073-4E5B-95BC-A66BBF3AC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671" b="95194" l="9862" r="93080">
                        <a14:foregroundMark x1="29844" y1="12569" x2="27682" y2="34104"/>
                        <a14:foregroundMark x1="27682" y1="34104" x2="38149" y2="42791"/>
                        <a14:foregroundMark x1="38149" y1="42791" x2="74654" y2="47135"/>
                        <a14:foregroundMark x1="74654" y1="47135" x2="80623" y2="41405"/>
                        <a14:foregroundMark x1="80623" y1="41405" x2="68339" y2="19131"/>
                        <a14:foregroundMark x1="68339" y1="19131" x2="74740" y2="21719"/>
                        <a14:foregroundMark x1="74740" y1="21719" x2="27336" y2="18762"/>
                        <a14:foregroundMark x1="27336" y1="18762" x2="56574" y2="12754"/>
                        <a14:foregroundMark x1="56574" y1="12754" x2="82353" y2="16266"/>
                        <a14:foregroundMark x1="82353" y1="16266" x2="76817" y2="9242"/>
                        <a14:foregroundMark x1="76817" y1="9242" x2="25779" y2="10536"/>
                        <a14:foregroundMark x1="25779" y1="10536" x2="19204" y2="14048"/>
                        <a14:foregroundMark x1="19204" y1="14048" x2="19031" y2="14418"/>
                        <a14:foregroundMark x1="21886" y1="87246" x2="24481" y2="44547"/>
                        <a14:foregroundMark x1="15571" y1="83549" x2="17993" y2="39094"/>
                        <a14:foregroundMark x1="20415" y1="74861" x2="22491" y2="29298"/>
                        <a14:foregroundMark x1="20848" y1="68946" x2="15311" y2="50092"/>
                        <a14:foregroundMark x1="15311" y1="50092" x2="16869" y2="36137"/>
                        <a14:foregroundMark x1="32699" y1="84935" x2="27163" y2="53604"/>
                        <a14:foregroundMark x1="27163" y1="53604" x2="30969" y2="34750"/>
                        <a14:foregroundMark x1="30969" y1="34750" x2="33478" y2="33272"/>
                        <a14:foregroundMark x1="25433" y1="7671" x2="18512" y2="11091"/>
                        <a14:foregroundMark x1="18512" y1="11091" x2="13668" y2="16451"/>
                        <a14:foregroundMark x1="13668" y1="16451" x2="11159" y2="23937"/>
                        <a14:foregroundMark x1="11159" y1="23937" x2="10813" y2="33457"/>
                        <a14:foregroundMark x1="10554" y1="35397" x2="10554" y2="60628"/>
                        <a14:foregroundMark x1="10554" y1="62847" x2="10727" y2="79760"/>
                        <a14:foregroundMark x1="10727" y1="79760" x2="11851" y2="80776"/>
                        <a14:foregroundMark x1="13581" y1="85952" x2="21194" y2="36414"/>
                        <a14:foregroundMark x1="21194" y1="36414" x2="28633" y2="32625"/>
                        <a14:foregroundMark x1="28633" y1="32625" x2="21972" y2="31793"/>
                        <a14:foregroundMark x1="21972" y1="31793" x2="24913" y2="24214"/>
                        <a14:foregroundMark x1="24913" y1="24214" x2="27422" y2="21072"/>
                        <a14:foregroundMark x1="27855" y1="7763" x2="72059" y2="9982"/>
                        <a14:foregroundMark x1="76557" y1="7856" x2="84948" y2="12384"/>
                        <a14:foregroundMark x1="84948" y1="12384" x2="89360" y2="21904"/>
                        <a14:foregroundMark x1="89360" y1="21904" x2="91696" y2="51017"/>
                        <a14:foregroundMark x1="91696" y1="57116" x2="91349" y2="72921"/>
                        <a14:foregroundMark x1="91349" y1="72921" x2="75346" y2="85028"/>
                        <a14:foregroundMark x1="75346" y1="85028" x2="59083" y2="85213"/>
                        <a14:foregroundMark x1="88149" y1="87893" x2="92647" y2="77079"/>
                        <a14:foregroundMark x1="92647" y1="77079" x2="92993" y2="72736"/>
                        <a14:foregroundMark x1="79844" y1="93438" x2="31055" y2="94177"/>
                        <a14:foregroundMark x1="31055" y1="94177" x2="21540" y2="91035"/>
                        <a14:foregroundMark x1="21540" y1="91035" x2="15744" y2="79667"/>
                        <a14:foregroundMark x1="15744" y1="79667" x2="15917" y2="76710"/>
                        <a14:foregroundMark x1="81574" y1="93530" x2="92042" y2="81516"/>
                        <a14:foregroundMark x1="92042" y1="81516" x2="93166" y2="77819"/>
                        <a14:foregroundMark x1="27163" y1="94362" x2="19723" y2="92052"/>
                        <a14:foregroundMark x1="19723" y1="92052" x2="13668" y2="83919"/>
                        <a14:foregroundMark x1="13668" y1="83919" x2="13235" y2="80037"/>
                        <a14:foregroundMark x1="11851" y1="64972" x2="16436" y2="22828"/>
                        <a14:foregroundMark x1="16090" y1="24861" x2="23097" y2="17837"/>
                        <a14:foregroundMark x1="23097" y1="17837" x2="39619" y2="10998"/>
                        <a14:foregroundMark x1="39619" y1="10998" x2="42388" y2="11645"/>
                        <a14:foregroundMark x1="30363" y1="27726" x2="49827" y2="14325"/>
                        <a14:foregroundMark x1="49827" y1="14325" x2="66003" y2="8780"/>
                        <a14:foregroundMark x1="66003" y1="8780" x2="67561" y2="8780"/>
                        <a14:foregroundMark x1="86332" y1="10906" x2="89965" y2="17930"/>
                        <a14:foregroundMark x1="89965" y1="17930" x2="92215" y2="42329"/>
                        <a14:foregroundMark x1="92215" y1="42329" x2="90917" y2="66359"/>
                        <a14:foregroundMark x1="56488" y1="14418" x2="83564" y2="21534"/>
                        <a14:foregroundMark x1="83564" y1="21534" x2="91436" y2="37523"/>
                        <a14:foregroundMark x1="91436" y1="37523" x2="87889" y2="75139"/>
                        <a14:foregroundMark x1="87889" y1="75139" x2="82785" y2="84935"/>
                        <a14:foregroundMark x1="82785" y1="84935" x2="69464" y2="89834"/>
                        <a14:foregroundMark x1="69464" y1="89834" x2="25952" y2="82532"/>
                        <a14:foregroundMark x1="26384" y1="95102" x2="36505" y2="94824"/>
                        <a14:foregroundMark x1="36505" y1="94824" x2="73702" y2="95194"/>
                        <a14:foregroundMark x1="73702" y1="95194" x2="77163" y2="95102"/>
                        <a14:foregroundMark x1="63235" y1="92052" x2="26211" y2="82532"/>
                        <a14:foregroundMark x1="26211" y1="82532" x2="30277" y2="56285"/>
                        <a14:foregroundMark x1="30277" y1="56285" x2="63495" y2="52311"/>
                        <a14:foregroundMark x1="63495" y1="52311" x2="74654" y2="63124"/>
                        <a14:foregroundMark x1="74654" y1="63124" x2="44031" y2="70887"/>
                        <a14:foregroundMark x1="44031" y1="70887" x2="37197" y2="60813"/>
                        <a14:foregroundMark x1="76730" y1="76433" x2="84516" y2="61830"/>
                        <a14:foregroundMark x1="84516" y1="61830" x2="80969" y2="30222"/>
                        <a14:foregroundMark x1="80969" y1="30222" x2="73010" y2="20887"/>
                        <a14:foregroundMark x1="73010" y1="20887" x2="72405" y2="20518"/>
                        <a14:foregroundMark x1="52336" y1="38447" x2="45588" y2="41590"/>
                        <a14:foregroundMark x1="45588" y1="41590" x2="51644" y2="44732"/>
                        <a14:foregroundMark x1="51644" y1="44732" x2="52336" y2="33457"/>
                        <a14:foregroundMark x1="52336" y1="33457" x2="43685" y2="37061"/>
                        <a14:foregroundMark x1="43685" y1="37061" x2="43772" y2="40758"/>
                        <a14:foregroundMark x1="54152" y1="37338" x2="46453" y2="35767"/>
                        <a14:foregroundMark x1="46453" y1="35767" x2="46799" y2="35397"/>
                        <a14:foregroundMark x1="58304" y1="37246" x2="50087" y2="44270"/>
                        <a14:foregroundMark x1="50087" y1="44270" x2="45242" y2="41682"/>
                        <a14:foregroundMark x1="47145" y1="45656" x2="57526" y2="45287"/>
                        <a14:foregroundMark x1="57526" y1="45287" x2="57526" y2="45287"/>
                        <a14:foregroundMark x1="80709" y1="25970" x2="85813" y2="34658"/>
                        <a14:foregroundMark x1="85813" y1="34658" x2="91176" y2="54436"/>
                        <a14:foregroundMark x1="91176" y1="54436" x2="85813" y2="68762"/>
                        <a14:foregroundMark x1="85813" y1="68762" x2="55969" y2="77449"/>
                        <a14:foregroundMark x1="55969" y1="77449" x2="42388" y2="73475"/>
                        <a14:foregroundMark x1="42042" y1="90388" x2="29671" y2="84473"/>
                        <a14:foregroundMark x1="29671" y1="84473" x2="24567" y2="75970"/>
                        <a14:foregroundMark x1="24567" y1="75970" x2="24567" y2="75878"/>
                        <a14:foregroundMark x1="48183" y1="85952" x2="37197" y2="69409"/>
                        <a14:foregroundMark x1="37197" y1="69409" x2="38495" y2="49723"/>
                        <a14:foregroundMark x1="38495" y1="49723" x2="40225" y2="49076"/>
                        <a14:foregroundMark x1="72145" y1="81331" x2="78979" y2="65250"/>
                        <a14:foregroundMark x1="78979" y1="65250" x2="72145" y2="47135"/>
                        <a14:foregroundMark x1="72145" y1="47135" x2="56834" y2="71165"/>
                        <a14:foregroundMark x1="56834" y1="71165" x2="42215" y2="70887"/>
                        <a14:foregroundMark x1="42215" y1="70887" x2="25952" y2="87893"/>
                        <a14:foregroundMark x1="25952" y1="87893" x2="32785" y2="87523"/>
                        <a14:foregroundMark x1="32785" y1="87523" x2="31401" y2="87523"/>
                        <a14:foregroundMark x1="72405" y1="80499" x2="44204" y2="68115"/>
                        <a14:foregroundMark x1="44204" y1="68115" x2="52163" y2="63309"/>
                        <a14:foregroundMark x1="52163" y1="63309" x2="27249" y2="62569"/>
                        <a14:foregroundMark x1="51557" y1="82255" x2="64187" y2="63401"/>
                        <a14:foregroundMark x1="64187" y1="63401" x2="72145" y2="68392"/>
                        <a14:foregroundMark x1="72145" y1="68392" x2="66263" y2="65342"/>
                        <a14:foregroundMark x1="66263" y1="65342" x2="76298" y2="68022"/>
                        <a14:foregroundMark x1="76298" y1="68022" x2="69723" y2="65804"/>
                        <a14:foregroundMark x1="69723" y1="65804" x2="75865" y2="56839"/>
                        <a14:foregroundMark x1="75865" y1="56839" x2="73443" y2="59242"/>
                        <a14:foregroundMark x1="63495" y1="83087" x2="79498" y2="54067"/>
                        <a14:foregroundMark x1="79498" y1="54067" x2="76038" y2="63494"/>
                        <a14:foregroundMark x1="76038" y1="63494" x2="59602" y2="81701"/>
                        <a14:foregroundMark x1="59602" y1="81701" x2="72837" y2="55176"/>
                        <a14:foregroundMark x1="72837" y1="55176" x2="76298" y2="52957"/>
                        <a14:foregroundMark x1="78460" y1="51664" x2="71021" y2="63586"/>
                        <a14:foregroundMark x1="71021" y1="63586" x2="71021" y2="63586"/>
                        <a14:backgroundMark x1="4152" y1="30407" x2="6228" y2="70518"/>
                        <a14:backgroundMark x1="9626" y1="16852" x2="9775" y2="14325"/>
                        <a14:backgroundMark x1="9214" y1="23857" x2="9251" y2="23236"/>
                        <a14:backgroundMark x1="8536" y1="35397" x2="8655" y2="33367"/>
                        <a14:backgroundMark x1="6919" y1="62889" x2="7052" y2="60628"/>
                        <a14:backgroundMark x1="6574" y1="68762" x2="6882" y2="635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0396464" y="4759144"/>
            <a:ext cx="929705" cy="870191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288237F-6CBA-45AC-B854-ACCAAE90385F}"/>
              </a:ext>
            </a:extLst>
          </p:cNvPr>
          <p:cNvSpPr/>
          <p:nvPr/>
        </p:nvSpPr>
        <p:spPr>
          <a:xfrm>
            <a:off x="5270090" y="3714444"/>
            <a:ext cx="1524128" cy="71046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SEPTA</a:t>
            </a:r>
          </a:p>
        </p:txBody>
      </p:sp>
      <p:pic>
        <p:nvPicPr>
          <p:cNvPr id="15" name="Picture 6" descr="SEPTA on the App Store">
            <a:extLst>
              <a:ext uri="{FF2B5EF4-FFF2-40B4-BE49-F238E27FC236}">
                <a16:creationId xmlns:a16="http://schemas.microsoft.com/office/drawing/2014/main" id="{ABFD1F19-B72A-4C3F-A3FA-7C9D11F4CF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9917" y1="24921" x2="63000" y2="72698"/>
                        <a14:foregroundMark x1="63000" y1="72698" x2="66750" y2="44286"/>
                        <a14:foregroundMark x1="66750" y1="44286" x2="65167" y2="25238"/>
                        <a14:foregroundMark x1="65167" y1="25238" x2="44583" y2="38571"/>
                        <a14:foregroundMark x1="44583" y1="38571" x2="40917" y2="46508"/>
                        <a14:foregroundMark x1="46750" y1="70000" x2="55250" y2="59048"/>
                        <a14:foregroundMark x1="55250" y1="59048" x2="44750" y2="42698"/>
                        <a14:foregroundMark x1="44750" y1="42698" x2="45583" y2="393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65" t="10781" r="27748" b="6723"/>
          <a:stretch/>
        </p:blipFill>
        <p:spPr bwMode="auto">
          <a:xfrm>
            <a:off x="10396846" y="3680331"/>
            <a:ext cx="929704" cy="938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4094377-ED4E-48A5-A8DF-B47D99263A4F}"/>
              </a:ext>
            </a:extLst>
          </p:cNvPr>
          <p:cNvSpPr/>
          <p:nvPr/>
        </p:nvSpPr>
        <p:spPr>
          <a:xfrm>
            <a:off x="7585532" y="3713718"/>
            <a:ext cx="1524128" cy="71046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/>
              <a:t>TransitView</a:t>
            </a:r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606F715-7427-48DB-9E70-686074AD30B2}"/>
              </a:ext>
            </a:extLst>
          </p:cNvPr>
          <p:cNvSpPr/>
          <p:nvPr/>
        </p:nvSpPr>
        <p:spPr>
          <a:xfrm>
            <a:off x="7585532" y="4839006"/>
            <a:ext cx="1524128" cy="71046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GTFS </a:t>
            </a:r>
          </a:p>
          <a:p>
            <a:pPr algn="ctr"/>
            <a:r>
              <a:rPr lang="en-US" sz="1600" dirty="0"/>
              <a:t>real-time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80BB9D1-526C-4A01-9F32-83F124E730F3}"/>
              </a:ext>
            </a:extLst>
          </p:cNvPr>
          <p:cNvCxnSpPr>
            <a:cxnSpLocks/>
          </p:cNvCxnSpPr>
          <p:nvPr/>
        </p:nvCxnSpPr>
        <p:spPr>
          <a:xfrm flipV="1">
            <a:off x="6891963" y="4068950"/>
            <a:ext cx="595824" cy="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22A866-B34E-4EEB-8260-C144F63A6713}"/>
              </a:ext>
            </a:extLst>
          </p:cNvPr>
          <p:cNvCxnSpPr>
            <a:cxnSpLocks/>
          </p:cNvCxnSpPr>
          <p:nvPr/>
        </p:nvCxnSpPr>
        <p:spPr>
          <a:xfrm>
            <a:off x="9259850" y="4069677"/>
            <a:ext cx="100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F258C9C-3248-461A-9478-C5DD8DD49D65}"/>
              </a:ext>
            </a:extLst>
          </p:cNvPr>
          <p:cNvCxnSpPr>
            <a:cxnSpLocks/>
          </p:cNvCxnSpPr>
          <p:nvPr/>
        </p:nvCxnSpPr>
        <p:spPr>
          <a:xfrm>
            <a:off x="9259850" y="5201798"/>
            <a:ext cx="100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BFABBF3-91A4-4EF6-A00F-0C86355F3AE8}"/>
              </a:ext>
            </a:extLst>
          </p:cNvPr>
          <p:cNvCxnSpPr>
            <a:cxnSpLocks/>
          </p:cNvCxnSpPr>
          <p:nvPr/>
        </p:nvCxnSpPr>
        <p:spPr>
          <a:xfrm>
            <a:off x="6876040" y="4603308"/>
            <a:ext cx="550396" cy="590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879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972F7-8EC1-44CA-A456-0D7CA0E6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77A6E-595B-4E7E-A2E4-29115DF09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tracking SEPTA bus early arrivals and real-time cancellations across routes, stops, and times over the course of a month, which routes and stops are the most adversely affected? </a:t>
            </a:r>
          </a:p>
          <a:p>
            <a:pPr marL="0" indent="0">
              <a:buNone/>
            </a:pPr>
            <a:r>
              <a:rPr lang="en-US" dirty="0"/>
              <a:t>Are there patterns across days or weeks? </a:t>
            </a:r>
          </a:p>
          <a:p>
            <a:pPr marL="0" indent="0">
              <a:buNone/>
            </a:pPr>
            <a:r>
              <a:rPr lang="en-US" dirty="0"/>
              <a:t>Do the areas most affected by these problems correspond with the most disadvantaged communities? </a:t>
            </a:r>
          </a:p>
          <a:p>
            <a:pPr marL="0" indent="0">
              <a:buNone/>
            </a:pPr>
            <a:r>
              <a:rPr lang="en-US" dirty="0"/>
              <a:t>Do they correspond with routes having the lowest ridership?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014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Existing Research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0212B78-3FF1-4511-A7D7-DF9023126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nature of cancellations and delays in bus networks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Early departures especially bad during infrequent service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Detrimental to bus transfers, which SEPTA has been encouraging</a:t>
            </a:r>
          </a:p>
          <a:p>
            <a:pPr marL="0" indent="0">
              <a:buNone/>
            </a:pPr>
            <a:r>
              <a:rPr lang="en-US" dirty="0"/>
              <a:t>GTFS: Inconsistent use, even today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California study: 54% with GTFS feeds; 19% with GTFS-rt feeds</a:t>
            </a:r>
          </a:p>
          <a:p>
            <a:pPr marL="0" indent="0">
              <a:buNone/>
            </a:pPr>
            <a:r>
              <a:rPr lang="en-US" dirty="0"/>
              <a:t>SEPTA GTFS: Bus cancellation gap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BF05D67-BD55-4657-BA9F-EABFAF09F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3784436" cy="376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Python scraper running indefinitely on server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Amazon EC2, can connect to any laptop remotely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Two programs run concurrently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One writing SEPTA updates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One converting those SEPTA updates to Usable CSVs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9C138E8-D445-4A2A-8402-2A06E2B4A2F6}"/>
              </a:ext>
            </a:extLst>
          </p:cNvPr>
          <p:cNvSpPr/>
          <p:nvPr/>
        </p:nvSpPr>
        <p:spPr>
          <a:xfrm>
            <a:off x="5477551" y="2108201"/>
            <a:ext cx="1832735" cy="78166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SEPTA Stream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AA1F710-E490-4CEE-98C4-7C11DE4D7550}"/>
              </a:ext>
            </a:extLst>
          </p:cNvPr>
          <p:cNvCxnSpPr>
            <a:cxnSpLocks/>
          </p:cNvCxnSpPr>
          <p:nvPr/>
        </p:nvCxnSpPr>
        <p:spPr>
          <a:xfrm>
            <a:off x="6351641" y="2889866"/>
            <a:ext cx="0" cy="4866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FC952CD-93F2-456B-92CC-05BA7042EB47}"/>
              </a:ext>
            </a:extLst>
          </p:cNvPr>
          <p:cNvSpPr/>
          <p:nvPr/>
        </p:nvSpPr>
        <p:spPr>
          <a:xfrm>
            <a:off x="5435273" y="3409009"/>
            <a:ext cx="1832735" cy="781665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Program 1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75C90E8-5A29-43AD-A39E-6B552D634A61}"/>
              </a:ext>
            </a:extLst>
          </p:cNvPr>
          <p:cNvSpPr/>
          <p:nvPr/>
        </p:nvSpPr>
        <p:spPr>
          <a:xfrm>
            <a:off x="5435272" y="4709817"/>
            <a:ext cx="1832735" cy="781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TXT update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3EADAF9-B88F-4CBD-9FB0-E4C57CAF00AE}"/>
              </a:ext>
            </a:extLst>
          </p:cNvPr>
          <p:cNvCxnSpPr>
            <a:cxnSpLocks/>
          </p:cNvCxnSpPr>
          <p:nvPr/>
        </p:nvCxnSpPr>
        <p:spPr>
          <a:xfrm>
            <a:off x="6364424" y="4190674"/>
            <a:ext cx="0" cy="4866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7F5866B-D107-4C94-8460-A978BB277BB6}"/>
              </a:ext>
            </a:extLst>
          </p:cNvPr>
          <p:cNvSpPr/>
          <p:nvPr/>
        </p:nvSpPr>
        <p:spPr>
          <a:xfrm>
            <a:off x="8404615" y="2761555"/>
            <a:ext cx="1832735" cy="781665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Program 2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33FAD6D-F1CE-4AAE-8511-1062D1A1DD6D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7268007" y="3152388"/>
            <a:ext cx="1136608" cy="197198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C19D06E-C62B-42B3-9BBE-DD6313FBD036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9320983" y="3543220"/>
            <a:ext cx="0" cy="5700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2C41790-A6DC-41D0-9051-A95A2328D82B}"/>
              </a:ext>
            </a:extLst>
          </p:cNvPr>
          <p:cNvSpPr/>
          <p:nvPr/>
        </p:nvSpPr>
        <p:spPr>
          <a:xfrm>
            <a:off x="8729072" y="4113245"/>
            <a:ext cx="1158250" cy="781665"/>
          </a:xfrm>
          <a:prstGeom prst="roundRect">
            <a:avLst>
              <a:gd name="adj" fmla="val 0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Internal arrays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46BBEC8-192C-4445-B514-C446EEC94216}"/>
              </a:ext>
            </a:extLst>
          </p:cNvPr>
          <p:cNvSpPr/>
          <p:nvPr/>
        </p:nvSpPr>
        <p:spPr>
          <a:xfrm>
            <a:off x="8386926" y="5423887"/>
            <a:ext cx="1832735" cy="781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CSVs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3FBA849-2FFF-4F8E-B2E2-EE4EAB632763}"/>
              </a:ext>
            </a:extLst>
          </p:cNvPr>
          <p:cNvCxnSpPr>
            <a:cxnSpLocks/>
          </p:cNvCxnSpPr>
          <p:nvPr/>
        </p:nvCxnSpPr>
        <p:spPr>
          <a:xfrm>
            <a:off x="9316078" y="4904744"/>
            <a:ext cx="0" cy="4866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itle 1">
            <a:extLst>
              <a:ext uri="{FF2B5EF4-FFF2-40B4-BE49-F238E27FC236}">
                <a16:creationId xmlns:a16="http://schemas.microsoft.com/office/drawing/2014/main" id="{67DE04DE-5E52-45F8-8CEE-6DFB6DA88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57175"/>
            <a:ext cx="10058400" cy="1450975"/>
          </a:xfrm>
        </p:spPr>
        <p:txBody>
          <a:bodyPr/>
          <a:lstStyle/>
          <a:p>
            <a:r>
              <a:rPr lang="en-US" dirty="0"/>
              <a:t>Technical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356330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FCB92-7E38-4C18-9958-E3ED9DBDF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implementation: Program 1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BF05D67-BD55-4657-BA9F-EABFAF09F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5229778" cy="376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Part 1: writing updates to server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Checks for updates to the timestamp of the most recent SEPTA, every 2 seconds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If there is a new timestamp, write to server a new update (block of data which contains several of the chunks displayed to the right)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There may be a backup, this is okay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FE4F6ACA-5EEE-4D30-A297-CC24D8A515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6439" y="2108201"/>
            <a:ext cx="5426319" cy="3970318"/>
          </a:xfrm>
          <a:prstGeom prst="rect">
            <a:avLst/>
          </a:prstGeom>
          <a:solidFill>
            <a:srgbClr val="00B0F0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"lat":"40.022942",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":"-75.078666999999996",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"label":"7445",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VehicleID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":"7445",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"BlockID":"1055",“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Direction":"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SouthBound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"destination":"Frankford Transportation Center",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"Offset":"1",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"heading":180,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":0,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"original_late":-3,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"Offset_sec":"21",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trip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":"670961",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next_stop_id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next_stop_name":null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next_stop_sequence":null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estimated_seat_availability":"NOT_AVAILABLE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timestamp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":1644579125},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940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FCB92-7E38-4C18-9958-E3ED9DBDF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implementation: Program 2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BF05D67-BD55-4657-BA9F-EABFAF09F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399" cy="376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Part 2: Making data into CSVs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Checks for new .txt files, and permissions allowing, writes to the internal database then deletes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may be a backup, if so: read the oldest one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Every ten minutes, write to CSVs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This is when the backup of files created by Part 1 will start to add up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10 minutes gives Part 2 enough time to work through the files of Part 1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639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FCB92-7E38-4C18-9958-E3ED9DBDF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Issues</a:t>
            </a:r>
          </a:p>
        </p:txBody>
      </p:sp>
      <p:pic>
        <p:nvPicPr>
          <p:cNvPr id="1026" name="Picture 2" descr="frustrated businessman starts bang head on Stock Footage Video (100%  Royalty-free) 4552028 | Shutterstock">
            <a:extLst>
              <a:ext uri="{FF2B5EF4-FFF2-40B4-BE49-F238E27FC236}">
                <a16:creationId xmlns:a16="http://schemas.microsoft.com/office/drawing/2014/main" id="{43CA3C72-C981-4681-8C71-F33BF9C1A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480" y="2635865"/>
            <a:ext cx="5091696" cy="2868561"/>
          </a:xfrm>
          <a:prstGeom prst="rect">
            <a:avLst/>
          </a:prstGeom>
          <a:noFill/>
          <a:ln w="571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2D26C24-BBAD-4471-A4F9-5981FEAAE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2"/>
            <a:ext cx="5495249" cy="392388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Time-dependent nature of data-collection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Having to run Part 1 to get more updates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Threading troubles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Overnight bus route issues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Amazon EC2 performance issues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053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2F113E-9881-4E37-8CD8-E8015DB3E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E34BD0-0450-46AD-B310-5B949EF1093A}"/>
              </a:ext>
            </a:extLst>
          </p:cNvPr>
          <p:cNvSpPr/>
          <p:nvPr/>
        </p:nvSpPr>
        <p:spPr>
          <a:xfrm>
            <a:off x="0" y="18196"/>
            <a:ext cx="12192000" cy="640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5CCB5D01-F55D-45C0-988F-E1AA243469BC}"/>
              </a:ext>
            </a:extLst>
          </p:cNvPr>
          <p:cNvSpPr txBox="1">
            <a:spLocks/>
          </p:cNvSpPr>
          <p:nvPr/>
        </p:nvSpPr>
        <p:spPr>
          <a:xfrm>
            <a:off x="1249680" y="439004"/>
            <a:ext cx="10058400" cy="923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Previous Tests: Example 1</a:t>
            </a:r>
          </a:p>
        </p:txBody>
      </p:sp>
      <p:pic>
        <p:nvPicPr>
          <p:cNvPr id="35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1885346A-90F7-40E1-9342-F19410CEDE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286"/>
          <a:stretch/>
        </p:blipFill>
        <p:spPr>
          <a:xfrm>
            <a:off x="2660879" y="1143221"/>
            <a:ext cx="5860359" cy="5059533"/>
          </a:xfrm>
          <a:prstGeom prst="rect">
            <a:avLst/>
          </a:prstGeom>
        </p:spPr>
      </p:pic>
      <p:pic>
        <p:nvPicPr>
          <p:cNvPr id="36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4466B605-3D6F-45D8-AD2F-C6A3162334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9" t="74268" r="85923" b="14164"/>
          <a:stretch/>
        </p:blipFill>
        <p:spPr>
          <a:xfrm>
            <a:off x="8320411" y="2068142"/>
            <a:ext cx="500598" cy="141176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678B6C73-D1BD-490A-9489-B84AEE948BED}"/>
              </a:ext>
            </a:extLst>
          </p:cNvPr>
          <p:cNvSpPr txBox="1"/>
          <p:nvPr/>
        </p:nvSpPr>
        <p:spPr>
          <a:xfrm>
            <a:off x="8648014" y="2049608"/>
            <a:ext cx="756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8:38 PM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E33E8AA-4E86-41F2-8348-5E5BC93AA976}"/>
              </a:ext>
            </a:extLst>
          </p:cNvPr>
          <p:cNvSpPr txBox="1"/>
          <p:nvPr/>
        </p:nvSpPr>
        <p:spPr>
          <a:xfrm>
            <a:off x="8655458" y="2581084"/>
            <a:ext cx="756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9:38 PM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B198CAF-FB84-41BA-971A-12DB003B26AA}"/>
              </a:ext>
            </a:extLst>
          </p:cNvPr>
          <p:cNvSpPr txBox="1"/>
          <p:nvPr/>
        </p:nvSpPr>
        <p:spPr>
          <a:xfrm>
            <a:off x="8648014" y="3112560"/>
            <a:ext cx="8418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10:38 PM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2750772-BB3A-42C6-9931-910108DA3A78}"/>
              </a:ext>
            </a:extLst>
          </p:cNvPr>
          <p:cNvSpPr txBox="1"/>
          <p:nvPr/>
        </p:nvSpPr>
        <p:spPr>
          <a:xfrm>
            <a:off x="8442540" y="1772609"/>
            <a:ext cx="17122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Cancellation Time</a:t>
            </a:r>
          </a:p>
        </p:txBody>
      </p:sp>
    </p:spTree>
    <p:extLst>
      <p:ext uri="{BB962C8B-B14F-4D97-AF65-F5344CB8AC3E}">
        <p14:creationId xmlns:p14="http://schemas.microsoft.com/office/powerpoint/2010/main" val="2751042445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{D4C42358-93E7-409B-B61B-5AAB08D5BAEF}tf33845126_win32</Template>
  <TotalTime>295</TotalTime>
  <Words>630</Words>
  <Application>Microsoft Office PowerPoint</Application>
  <PresentationFormat>Widescreen</PresentationFormat>
  <Paragraphs>90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Bookman Old Style</vt:lpstr>
      <vt:lpstr>Calibri</vt:lpstr>
      <vt:lpstr>Courier New</vt:lpstr>
      <vt:lpstr>Franklin Gothic Book</vt:lpstr>
      <vt:lpstr>1_RetrospectVTI</vt:lpstr>
      <vt:lpstr>Missing the Bus:  A real-time analysis of bus cancellations and early arrivals on SEPTA’s bus network</vt:lpstr>
      <vt:lpstr>Motivation</vt:lpstr>
      <vt:lpstr>Defining Question</vt:lpstr>
      <vt:lpstr>Existing Research</vt:lpstr>
      <vt:lpstr>Technical implementation</vt:lpstr>
      <vt:lpstr>Technical implementation: Program 1</vt:lpstr>
      <vt:lpstr>Technical implementation: Program 2</vt:lpstr>
      <vt:lpstr>Implementation Issues</vt:lpstr>
      <vt:lpstr>PowerPoint Presentation</vt:lpstr>
      <vt:lpstr>PowerPoint Presentation</vt:lpstr>
      <vt:lpstr>Data Analysis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Missing the Bus:  A real-time analysis of bus cancellations and early arrivals on SEPTA’s bus network</dc:title>
  <dc:creator>Friedrichs, William Macwhorter</dc:creator>
  <cp:lastModifiedBy>Friedrichs, William Macwhorter</cp:lastModifiedBy>
  <cp:revision>15</cp:revision>
  <dcterms:created xsi:type="dcterms:W3CDTF">2022-03-25T09:26:35Z</dcterms:created>
  <dcterms:modified xsi:type="dcterms:W3CDTF">2022-03-25T14:21:54Z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